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1" r:id="rId13"/>
    <p:sldId id="272" r:id="rId14"/>
    <p:sldId id="273" r:id="rId15"/>
    <p:sldId id="274" r:id="rId16"/>
  </p:sldIdLst>
  <p:sldSz cx="9144000" cy="5143500" type="screen16x9"/>
  <p:notesSz cx="6858000" cy="9144000"/>
  <p:embeddedFontLst>
    <p:embeddedFont>
      <p:font typeface="Alfa Slab One" pitchFamily="2" charset="77"/>
      <p:regular r:id="rId18"/>
    </p:embeddedFont>
    <p:embeddedFont>
      <p:font typeface="Proxima Nova" panose="02000506030000020004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Black" panose="02000000000000000000" pitchFamily="2" charset="0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56" d="100"/>
          <a:sy n="156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e3ecddedd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e3ecddedd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f1e37aee5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f1e37aee5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f1e37aee5_4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f1e37aee5_4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6ccdddd6e_0_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6ccdddd6e_0_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e3ecdde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e3ecdde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3ecdded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3ecdded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3ecddedd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3ecddedd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808e077c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808e077c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e3ecddedd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e3ecddedd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e3ecdded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e3ecdded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3ecdded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e3ecdded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Font typeface="Roboto"/>
              <a:buNone/>
              <a:defRPr sz="5400" b="1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Roboto"/>
              <a:buNone/>
              <a:defRPr sz="1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Roboto"/>
              <a:buNone/>
              <a:defRPr sz="1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Roboto"/>
              <a:buNone/>
              <a:defRPr sz="1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Roboto"/>
              <a:buNone/>
              <a:defRPr sz="1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Roboto"/>
              <a:buNone/>
              <a:defRPr sz="1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Roboto"/>
              <a:buNone/>
              <a:defRPr sz="1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Roboto"/>
              <a:buNone/>
              <a:defRPr sz="1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Roboto"/>
              <a:buNone/>
              <a:defRPr sz="1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Roboto"/>
              <a:buNone/>
              <a:defRPr sz="11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ameday Robot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Roboto"/>
              <a:buNone/>
              <a:defRPr sz="6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Roboto"/>
              <a:buNone/>
              <a:defRPr sz="6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Roboto"/>
              <a:buNone/>
              <a:defRPr sz="6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Roboto"/>
              <a:buNone/>
              <a:defRPr sz="6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Roboto"/>
              <a:buNone/>
              <a:defRPr sz="6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Roboto"/>
              <a:buNone/>
              <a:defRPr sz="6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Roboto"/>
              <a:buNone/>
              <a:defRPr sz="6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Roboto"/>
              <a:buNone/>
              <a:defRPr sz="6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Roboto"/>
              <a:buNone/>
              <a:defRPr sz="6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Roboto"/>
              <a:buNone/>
              <a:defRPr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 b="1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b="1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b="1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b="1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b="1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b="1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b="1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b="1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b="1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None/>
              <a:defRPr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Roboto"/>
                <a:ea typeface="Roboto"/>
                <a:cs typeface="Roboto"/>
                <a:sym typeface="Roboto"/>
              </a:rPr>
              <a:t>CO4127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177127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Week 7 </a:t>
            </a:r>
            <a:r>
              <a:rPr lang="en" dirty="0"/>
              <a:t>- Introduction to JavaScript</a:t>
            </a:r>
            <a:endParaRPr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it do?</a:t>
            </a:r>
            <a:endParaRPr/>
          </a:p>
        </p:txBody>
      </p:sp>
      <p:sp>
        <p:nvSpPr>
          <p:cNvPr id="131" name="Google Shape;131;p24"/>
          <p:cNvSpPr txBox="1"/>
          <p:nvPr/>
        </p:nvSpPr>
        <p:spPr>
          <a:xfrm>
            <a:off x="311700" y="1152475"/>
            <a:ext cx="8520600" cy="26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16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is great at turning user input into a more complex interaction through events (eg. mouse clicks or button presses)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It can insert HTML and other media into your page dynamically.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can provide library functions for advanced features such as HTML5 video.</a:t>
            </a:r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body" idx="1"/>
          </p:nvPr>
        </p:nvSpPr>
        <p:spPr>
          <a:xfrm>
            <a:off x="4832400" y="1152475"/>
            <a:ext cx="3999900" cy="4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also do complex graphical work with JavaScript through WebGL and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&lt;canvas&gt;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basics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Concepts</a:t>
            </a:r>
            <a:endParaRPr dirty="0"/>
          </a:p>
        </p:txBody>
      </p:sp>
      <p:sp>
        <p:nvSpPr>
          <p:cNvPr id="144" name="Google Shape;144;p26"/>
          <p:cNvSpPr txBox="1"/>
          <p:nvPr/>
        </p:nvSpPr>
        <p:spPr>
          <a:xfrm>
            <a:off x="311700" y="1152475"/>
            <a:ext cx="3780000" cy="26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" dirty="0"/>
              <a:t>Defining a variable</a:t>
            </a:r>
            <a:br>
              <a:rPr lang="en" dirty="0"/>
            </a:br>
            <a:r>
              <a:rPr lang="en-GB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</a:t>
            </a:r>
            <a:r>
              <a:rPr lang="en-GB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myString</a:t>
            </a:r>
            <a:r>
              <a:rPr lang="en-GB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"Hello World"</a:t>
            </a:r>
          </a:p>
          <a:p>
            <a:pPr marL="285750" indent="-285750">
              <a:spcAft>
                <a:spcPts val="1600"/>
              </a:spcAft>
            </a:pPr>
            <a:endParaRPr lang="en-GB" dirty="0"/>
          </a:p>
          <a:p>
            <a:pPr marL="285750" indent="-285750">
              <a:spcAft>
                <a:spcPts val="1600"/>
              </a:spcAft>
            </a:pPr>
            <a:r>
              <a:rPr lang="en-GB" dirty="0"/>
              <a:t>Functions</a:t>
            </a:r>
            <a:br>
              <a:rPr lang="en-GB" dirty="0"/>
            </a:br>
            <a:r>
              <a:rPr lang="en-GB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 hide(element) {</a:t>
            </a:r>
            <a:br>
              <a:rPr lang="en-GB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GB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GB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element.visible</a:t>
            </a:r>
            <a:r>
              <a:rPr lang="en-GB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false;</a:t>
            </a:r>
            <a:br>
              <a:rPr lang="en-GB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GB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 marL="285750" indent="-285750">
              <a:spcAft>
                <a:spcPts val="1600"/>
              </a:spcAft>
            </a:pPr>
            <a:r>
              <a:rPr lang="en" dirty="0"/>
              <a:t>Other programming constructs similar to mainstream languages, e.g. if, switch etc.</a:t>
            </a:r>
            <a:endParaRPr lang="en-GB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85750" indent="-285750">
              <a:spcAft>
                <a:spcPts val="1600"/>
              </a:spcAft>
            </a:pPr>
            <a:endParaRPr lang="en-GB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8DF2A-BF79-B94C-9BC4-0DCEA4E22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Executing code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3E1DBC-231F-524C-824D-837206BB1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8886"/>
            <a:ext cx="9144000" cy="286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3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13919-D77C-0147-9D44-A616188E0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C7E2A-4C51-4E4D-9D9C-14D42FA1B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r>
              <a:rPr lang="en-US" dirty="0"/>
              <a:t>Never depend on JavaScript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dirty="0"/>
              <a:t>Users may turn off JavaScript for a number of reasons, e.g. Security or accessibility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dirty="0"/>
              <a:t>JS should enhance functionality</a:t>
            </a:r>
          </a:p>
          <a:p>
            <a:pPr>
              <a:lnSpc>
                <a:spcPct val="100000"/>
              </a:lnSpc>
            </a:pPr>
            <a:r>
              <a:rPr lang="en-US" dirty="0"/>
              <a:t>Separate JavaScript functionality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dirty="0"/>
              <a:t>Placing JS in a separate file means that browsers that ignore it don’t have to download the data</a:t>
            </a:r>
          </a:p>
          <a:p>
            <a:pPr lvl="1">
              <a:lnSpc>
                <a:spcPct val="100000"/>
              </a:lnSpc>
              <a:spcBef>
                <a:spcPts val="400"/>
              </a:spcBef>
            </a:pPr>
            <a:r>
              <a:rPr lang="en-US" dirty="0"/>
              <a:t>Maintain separation of content, presentation and client side scripting</a:t>
            </a:r>
          </a:p>
          <a:p>
            <a:r>
              <a:rPr lang="en-US" dirty="0"/>
              <a:t>Beware cross browser compatibility issues</a:t>
            </a:r>
          </a:p>
          <a:p>
            <a:pPr lvl="1">
              <a:spcBef>
                <a:spcPts val="400"/>
              </a:spcBef>
            </a:pPr>
            <a:r>
              <a:rPr lang="en-US" dirty="0"/>
              <a:t>To attach a function to a button</a:t>
            </a:r>
          </a:p>
          <a:p>
            <a:pPr lvl="2">
              <a:spcBef>
                <a:spcPts val="400"/>
              </a:spcBef>
            </a:pPr>
            <a:r>
              <a:rPr lang="en-US" dirty="0"/>
              <a:t>Most browsers use .</a:t>
            </a:r>
            <a:r>
              <a:rPr lang="en-US" dirty="0" err="1"/>
              <a:t>addEventListener</a:t>
            </a:r>
            <a:r>
              <a:rPr lang="en-US" dirty="0"/>
              <a:t>()</a:t>
            </a:r>
          </a:p>
          <a:p>
            <a:pPr lvl="2">
              <a:spcBef>
                <a:spcPts val="400"/>
              </a:spcBef>
            </a:pPr>
            <a:r>
              <a:rPr lang="en-US" dirty="0"/>
              <a:t>IE 8 and earlier uses .</a:t>
            </a:r>
            <a:r>
              <a:rPr lang="en-US" dirty="0" err="1"/>
              <a:t>attachEvent</a:t>
            </a:r>
            <a:r>
              <a:rPr lang="en-US" dirty="0"/>
              <a:t>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48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A5D50-1AFE-C049-89D2-437198682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of JS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3303B8-8C0A-C242-8431-0B38A23616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executes at the point the browser reaches it</a:t>
            </a:r>
          </a:p>
          <a:p>
            <a:r>
              <a:rPr lang="en-US" dirty="0"/>
              <a:t>The code will execute, then, when it’s finished the browser will continue to parse the HTML</a:t>
            </a:r>
          </a:p>
          <a:p>
            <a:r>
              <a:rPr lang="en-US" dirty="0"/>
              <a:t>If code references an element that is not yet created, it won’t work</a:t>
            </a:r>
          </a:p>
          <a:p>
            <a:endParaRPr lang="en-US" dirty="0"/>
          </a:p>
          <a:p>
            <a:r>
              <a:rPr lang="en-US" dirty="0"/>
              <a:t>For external scripts (only)</a:t>
            </a:r>
          </a:p>
          <a:p>
            <a:pPr lvl="1">
              <a:spcBef>
                <a:spcPts val="400"/>
              </a:spcBef>
            </a:pPr>
            <a:r>
              <a:rPr lang="en-US" dirty="0"/>
              <a:t>The ‘defer’ attribute can be used to delay script execution until after the DOM has been parsed</a:t>
            </a:r>
          </a:p>
          <a:p>
            <a:pPr lvl="1">
              <a:spcBef>
                <a:spcPts val="400"/>
              </a:spcBef>
            </a:pPr>
            <a:r>
              <a:rPr lang="en-US" dirty="0"/>
              <a:t>The ‘</a:t>
            </a:r>
            <a:r>
              <a:rPr lang="en-US" dirty="0" err="1"/>
              <a:t>async</a:t>
            </a:r>
            <a:r>
              <a:rPr lang="en-US" dirty="0"/>
              <a:t>’ attribute allows the browser to continue to parse the HTML whist the JS executes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449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 dirty="0"/>
              <a:t>A brief history of JavaScript</a:t>
            </a:r>
            <a:endParaRPr sz="1800"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About the language</a:t>
            </a:r>
            <a:endParaRPr sz="1800"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The basics</a:t>
            </a:r>
            <a:endParaRPr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brief history of JavaScript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JavaScript is </a:t>
            </a:r>
            <a:r>
              <a:rPr lang="en" sz="18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not 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Java.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" sz="18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Used for adding interactive content to web pages.</a:t>
            </a:r>
            <a:endParaRPr sz="1800"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Designed by Brendan Eich at Netscape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Initially released in May 1995 (22 years ago)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Originally known as LiveScript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Current version: ECMAScript 2017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" sz="18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ES7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JS is a living standard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brief history of CSS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4224" y="1116624"/>
            <a:ext cx="1261425" cy="1746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language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it?</a:t>
            </a:r>
            <a:endParaRPr/>
          </a:p>
        </p:txBody>
      </p:sp>
      <p:sp>
        <p:nvSpPr>
          <p:cNvPr id="99" name="Google Shape;99;p20"/>
          <p:cNvSpPr txBox="1"/>
          <p:nvPr/>
        </p:nvSpPr>
        <p:spPr>
          <a:xfrm>
            <a:off x="311700" y="1152475"/>
            <a:ext cx="8520600" cy="26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JavaScript is a high-level, </a:t>
            </a:r>
            <a:r>
              <a:rPr lang="en" sz="18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weakly-typed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 sz="18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interpreted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programming language.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Weakly-typed: 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There is no need to define what type a variable will be ahead of time. Variables can change type. Sounds great, but can be a nightmare.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Interpreted: 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browser essentially reads and executes the code at run-time.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uses it?</a:t>
            </a:r>
            <a:endParaRPr/>
          </a:p>
        </p:txBody>
      </p:sp>
      <p:sp>
        <p:nvSpPr>
          <p:cNvPr id="105" name="Google Shape;105;p21"/>
          <p:cNvSpPr txBox="1"/>
          <p:nvPr/>
        </p:nvSpPr>
        <p:spPr>
          <a:xfrm>
            <a:off x="311700" y="1152475"/>
            <a:ext cx="8520600" cy="26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Originally, JavaScript was only used by front-end web developers to add interactive content to their websites. Nowadays you can find it across the entire development stack.</a:t>
            </a:r>
            <a:endParaRPr sz="18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Whilst JavaScript is still predominantly used on the front-end, variants of it are now used on the server-side, for example </a:t>
            </a:r>
            <a:r>
              <a:rPr lang="en" sz="1800" b="1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Node.js</a:t>
            </a:r>
            <a:r>
              <a:rPr lang="en" sz="18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8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Not only that, it’s now possible to build desktop applications with JS through tools such as </a:t>
            </a:r>
            <a:r>
              <a:rPr lang="en" sz="1800" b="1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Electron </a:t>
            </a:r>
            <a:r>
              <a:rPr lang="en" sz="18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" sz="1800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electron.atom.io</a:t>
            </a:r>
            <a:r>
              <a:rPr lang="en" sz="18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8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It doesn’t stop there. JavaScript is being used to build software for embedded systems, TVs, mobile apps, etc.</a:t>
            </a:r>
            <a:endParaRPr sz="18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will we use it?</a:t>
            </a:r>
            <a:endParaRPr/>
          </a:p>
        </p:txBody>
      </p:sp>
      <p:sp>
        <p:nvSpPr>
          <p:cNvPr id="111" name="Google Shape;111;p22"/>
          <p:cNvSpPr txBox="1"/>
          <p:nvPr/>
        </p:nvSpPr>
        <p:spPr>
          <a:xfrm>
            <a:off x="311700" y="1152475"/>
            <a:ext cx="8520600" cy="26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For our purposes, we’ll be using JavaScript for its original purpose, to add interactive content to the front-end of our websites.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We can do this in several ways: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2"/>
          <p:cNvSpPr txBox="1">
            <a:spLocks noGrp="1"/>
          </p:cNvSpPr>
          <p:nvPr>
            <p:ph type="body" idx="1"/>
          </p:nvPr>
        </p:nvSpPr>
        <p:spPr>
          <a:xfrm>
            <a:off x="311700" y="2449550"/>
            <a:ext cx="3999900" cy="16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CC0000"/>
                </a:solidFill>
              </a:rPr>
              <a:t>The first way (Not recommended):</a:t>
            </a:r>
            <a:endParaRPr b="1">
              <a:solidFill>
                <a:srgbClr val="CC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We can include JS in our page through </a:t>
            </a:r>
            <a:r>
              <a:rPr lang="en" b="1">
                <a:solidFill>
                  <a:srgbClr val="666666"/>
                </a:solidFill>
              </a:rPr>
              <a:t>inline</a:t>
            </a:r>
            <a:r>
              <a:rPr lang="en">
                <a:solidFill>
                  <a:srgbClr val="666666"/>
                </a:solidFill>
              </a:rPr>
              <a:t> scripts.</a:t>
            </a:r>
            <a:endParaRPr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This isn’t maintainable because our code gets mixed in with our HTML.</a:t>
            </a:r>
            <a:endParaRPr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113" name="Google Shape;113;p22"/>
          <p:cNvSpPr txBox="1"/>
          <p:nvPr/>
        </p:nvSpPr>
        <p:spPr>
          <a:xfrm>
            <a:off x="4832400" y="3165150"/>
            <a:ext cx="3999900" cy="1419300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&lt;script</a:t>
            </a:r>
            <a:r>
              <a:rPr lang="en" sz="1200" b="1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b="1">
                <a:solidFill>
                  <a:srgbClr val="D9EAD3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b="1">
                <a:solidFill>
                  <a:srgbClr val="F4CCCC"/>
                </a:solidFill>
                <a:latin typeface="Courier New"/>
                <a:ea typeface="Courier New"/>
                <a:cs typeface="Courier New"/>
                <a:sym typeface="Courier New"/>
              </a:rPr>
              <a:t>"text/javascript"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 b="1">
              <a:solidFill>
                <a:srgbClr val="A4C2F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00" b="1">
                <a:solidFill>
                  <a:srgbClr val="FFE599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b="1">
                <a:solidFill>
                  <a:srgbClr val="D5A6BD"/>
                </a:solidFill>
                <a:latin typeface="Courier New"/>
                <a:ea typeface="Courier New"/>
                <a:cs typeface="Courier New"/>
                <a:sym typeface="Courier New"/>
              </a:rPr>
              <a:t>doSomething</a:t>
            </a:r>
            <a:r>
              <a:rPr lang="en" sz="12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 b="1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Some code here…</a:t>
            </a:r>
            <a:r>
              <a:rPr lang="en" sz="12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2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1200" b="1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&lt;/script&gt;</a:t>
            </a:r>
            <a:endParaRPr sz="1200" b="1">
              <a:solidFill>
                <a:srgbClr val="A4C2F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A4C2F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&lt;a </a:t>
            </a:r>
            <a:r>
              <a:rPr lang="en" sz="1200" b="1">
                <a:solidFill>
                  <a:srgbClr val="D9EAD3"/>
                </a:solidFill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b="1">
                <a:solidFill>
                  <a:srgbClr val="F4CCCC"/>
                </a:solidFill>
                <a:latin typeface="Courier New"/>
                <a:ea typeface="Courier New"/>
                <a:cs typeface="Courier New"/>
                <a:sym typeface="Courier New"/>
              </a:rPr>
              <a:t>"#" </a:t>
            </a:r>
            <a:r>
              <a:rPr lang="en" sz="1200" b="1">
                <a:solidFill>
                  <a:srgbClr val="D9EAD3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b="1">
                <a:solidFill>
                  <a:srgbClr val="F4CCCC"/>
                </a:solidFill>
                <a:latin typeface="Courier New"/>
                <a:ea typeface="Courier New"/>
                <a:cs typeface="Courier New"/>
                <a:sym typeface="Courier New"/>
              </a:rPr>
              <a:t>"doSomething()"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 b="1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4" name="Google Shape;114;p22"/>
          <p:cNvSpPr txBox="1"/>
          <p:nvPr/>
        </p:nvSpPr>
        <p:spPr>
          <a:xfrm>
            <a:off x="8149400" y="3165150"/>
            <a:ext cx="682800" cy="2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D85C6"/>
                </a:solidFill>
                <a:latin typeface="Roboto Black"/>
                <a:ea typeface="Roboto Black"/>
                <a:cs typeface="Roboto Black"/>
                <a:sym typeface="Roboto Black"/>
              </a:rPr>
              <a:t>HTML</a:t>
            </a:r>
            <a:endParaRPr>
              <a:solidFill>
                <a:srgbClr val="3D85C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will we use it?</a:t>
            </a:r>
            <a:endParaRPr/>
          </a:p>
        </p:txBody>
      </p:sp>
      <p:sp>
        <p:nvSpPr>
          <p:cNvPr id="120" name="Google Shape;120;p23"/>
          <p:cNvSpPr txBox="1"/>
          <p:nvPr/>
        </p:nvSpPr>
        <p:spPr>
          <a:xfrm>
            <a:off x="311700" y="1152475"/>
            <a:ext cx="8520600" cy="26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For our purposes, we’ll be using JavaScript for its original purpose, to add interactive content to the front-end of our websites.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We can do this in several ways: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23"/>
          <p:cNvSpPr txBox="1">
            <a:spLocks noGrp="1"/>
          </p:cNvSpPr>
          <p:nvPr>
            <p:ph type="body" idx="1"/>
          </p:nvPr>
        </p:nvSpPr>
        <p:spPr>
          <a:xfrm>
            <a:off x="311700" y="2449550"/>
            <a:ext cx="3999900" cy="16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6AA84F"/>
                </a:solidFill>
              </a:rPr>
              <a:t>The second way (Recommended):</a:t>
            </a:r>
            <a:endParaRPr b="1" dirty="0">
              <a:solidFill>
                <a:srgbClr val="6AA84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</a:rPr>
              <a:t>We can include our JavaScript code via an </a:t>
            </a:r>
            <a:r>
              <a:rPr lang="en" b="1" dirty="0">
                <a:solidFill>
                  <a:srgbClr val="666666"/>
                </a:solidFill>
              </a:rPr>
              <a:t>external </a:t>
            </a:r>
            <a:r>
              <a:rPr lang="en" dirty="0">
                <a:solidFill>
                  <a:srgbClr val="666666"/>
                </a:solidFill>
              </a:rPr>
              <a:t>script.</a:t>
            </a:r>
            <a:endParaRPr dirty="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</a:rPr>
              <a:t>This is desirable because it separates markup from logic.</a:t>
            </a:r>
            <a:endParaRPr dirty="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&lt;script&gt;</a:t>
            </a:r>
            <a:r>
              <a:rPr lang="en" dirty="0">
                <a:solidFill>
                  <a:srgbClr val="666666"/>
                </a:solidFill>
              </a:rPr>
              <a:t> tags live in the </a:t>
            </a:r>
            <a:r>
              <a:rPr lang="en" dirty="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&lt;head&gt;</a:t>
            </a:r>
            <a:r>
              <a:rPr lang="en" dirty="0">
                <a:solidFill>
                  <a:srgbClr val="666666"/>
                </a:solidFill>
              </a:rPr>
              <a:t>.</a:t>
            </a:r>
            <a:endParaRPr dirty="0">
              <a:solidFill>
                <a:srgbClr val="666666"/>
              </a:solidFill>
            </a:endParaRPr>
          </a:p>
        </p:txBody>
      </p:sp>
      <p:sp>
        <p:nvSpPr>
          <p:cNvPr id="122" name="Google Shape;122;p23"/>
          <p:cNvSpPr txBox="1"/>
          <p:nvPr/>
        </p:nvSpPr>
        <p:spPr>
          <a:xfrm>
            <a:off x="4832400" y="3165050"/>
            <a:ext cx="3999900" cy="894900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&lt;script</a:t>
            </a:r>
            <a:r>
              <a:rPr lang="en" sz="1200" b="1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b="1">
                <a:solidFill>
                  <a:srgbClr val="D9EAD3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b="1">
                <a:solidFill>
                  <a:srgbClr val="F4CCCC"/>
                </a:solidFill>
                <a:latin typeface="Courier New"/>
                <a:ea typeface="Courier New"/>
                <a:cs typeface="Courier New"/>
                <a:sym typeface="Courier New"/>
              </a:rPr>
              <a:t>"text/javascript" </a:t>
            </a:r>
            <a:r>
              <a:rPr lang="en" sz="1200" b="1">
                <a:solidFill>
                  <a:srgbClr val="D9EAD3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b="1">
                <a:solidFill>
                  <a:srgbClr val="F4CCCC"/>
                </a:solidFill>
                <a:latin typeface="Courier New"/>
                <a:ea typeface="Courier New"/>
                <a:cs typeface="Courier New"/>
                <a:sym typeface="Courier New"/>
              </a:rPr>
              <a:t>"js/script.js"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&gt;&lt;/script&gt;</a:t>
            </a:r>
            <a:endParaRPr sz="1200" b="1">
              <a:solidFill>
                <a:srgbClr val="A4C2F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A4C2F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&lt;a </a:t>
            </a:r>
            <a:r>
              <a:rPr lang="en" sz="1200" b="1">
                <a:solidFill>
                  <a:srgbClr val="D9EAD3"/>
                </a:solidFill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b="1">
                <a:solidFill>
                  <a:srgbClr val="F4CCCC"/>
                </a:solidFill>
                <a:latin typeface="Courier New"/>
                <a:ea typeface="Courier New"/>
                <a:cs typeface="Courier New"/>
                <a:sym typeface="Courier New"/>
              </a:rPr>
              <a:t>"#" </a:t>
            </a:r>
            <a:r>
              <a:rPr lang="en" sz="1200" b="1">
                <a:solidFill>
                  <a:srgbClr val="D9EAD3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b="1">
                <a:solidFill>
                  <a:srgbClr val="F4CCCC"/>
                </a:solidFill>
                <a:latin typeface="Courier New"/>
                <a:ea typeface="Courier New"/>
                <a:cs typeface="Courier New"/>
                <a:sym typeface="Courier New"/>
              </a:rPr>
              <a:t>"doSomething()"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 b="1">
              <a:solidFill>
                <a:srgbClr val="66666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8149400" y="3165050"/>
            <a:ext cx="6828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D85C6"/>
                </a:solidFill>
                <a:latin typeface="Roboto Black"/>
                <a:ea typeface="Roboto Black"/>
                <a:cs typeface="Roboto Black"/>
                <a:sym typeface="Roboto Black"/>
              </a:rPr>
              <a:t>HTML</a:t>
            </a:r>
            <a:endParaRPr>
              <a:solidFill>
                <a:srgbClr val="3D85C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4832400" y="4238950"/>
            <a:ext cx="3999900" cy="714600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E599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b="1">
                <a:solidFill>
                  <a:srgbClr val="D5A6BD"/>
                </a:solidFill>
                <a:latin typeface="Courier New"/>
                <a:ea typeface="Courier New"/>
                <a:cs typeface="Courier New"/>
                <a:sym typeface="Courier New"/>
              </a:rPr>
              <a:t>doSomething</a:t>
            </a:r>
            <a:r>
              <a:rPr lang="en" sz="12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200" b="1">
                <a:solidFill>
                  <a:srgbClr val="A4C2F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00" b="1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Some code here…</a:t>
            </a:r>
            <a:r>
              <a:rPr lang="en" sz="12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2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 b="1">
              <a:solidFill>
                <a:srgbClr val="A4C2F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5" name="Google Shape;125;p23"/>
          <p:cNvSpPr txBox="1"/>
          <p:nvPr/>
        </p:nvSpPr>
        <p:spPr>
          <a:xfrm>
            <a:off x="8149400" y="4238950"/>
            <a:ext cx="6828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D85C6"/>
                </a:solidFill>
                <a:latin typeface="Roboto Black"/>
                <a:ea typeface="Roboto Black"/>
                <a:cs typeface="Roboto Black"/>
                <a:sym typeface="Roboto Black"/>
              </a:rPr>
              <a:t>JS</a:t>
            </a:r>
            <a:endParaRPr>
              <a:solidFill>
                <a:srgbClr val="3D85C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1361</TotalTime>
  <Words>754</Words>
  <Application>Microsoft Macintosh PowerPoint</Application>
  <PresentationFormat>On-screen Show (16:9)</PresentationFormat>
  <Paragraphs>85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Proxima Nova</vt:lpstr>
      <vt:lpstr>Roboto</vt:lpstr>
      <vt:lpstr>Roboto Black</vt:lpstr>
      <vt:lpstr>Alfa Slab One</vt:lpstr>
      <vt:lpstr>Arial</vt:lpstr>
      <vt:lpstr>Menlo</vt:lpstr>
      <vt:lpstr>Courier New</vt:lpstr>
      <vt:lpstr>Gameday</vt:lpstr>
      <vt:lpstr>CO4127</vt:lpstr>
      <vt:lpstr>Today </vt:lpstr>
      <vt:lpstr>A brief history of JavaScript</vt:lpstr>
      <vt:lpstr>A brief history of CSS</vt:lpstr>
      <vt:lpstr>About the language</vt:lpstr>
      <vt:lpstr>What is it?</vt:lpstr>
      <vt:lpstr>Who uses it?</vt:lpstr>
      <vt:lpstr>How will we use it?</vt:lpstr>
      <vt:lpstr>How will we use it?</vt:lpstr>
      <vt:lpstr>What can it do?</vt:lpstr>
      <vt:lpstr>The basics</vt:lpstr>
      <vt:lpstr>Code Concepts</vt:lpstr>
      <vt:lpstr>Executing code</vt:lpstr>
      <vt:lpstr>Good practice</vt:lpstr>
      <vt:lpstr>Execution of JS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CO4127</dc:title>
  <dc:creator>Paul Underhill</dc:creator>
  <cp:lastModifiedBy>CHRISTOPHER EDWARD DIGNALL</cp:lastModifiedBy>
  <cp:revision>7</cp:revision>
  <dcterms:modified xsi:type="dcterms:W3CDTF">2020-06-29T12:24:39Z</dcterms:modified>
</cp:coreProperties>
</file>